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9" r:id="rId4"/>
    <p:sldId id="259" r:id="rId5"/>
    <p:sldId id="258" r:id="rId6"/>
    <p:sldId id="260" r:id="rId7"/>
    <p:sldId id="261" r:id="rId8"/>
    <p:sldId id="262" r:id="rId9"/>
    <p:sldId id="263" r:id="rId10"/>
    <p:sldId id="270" r:id="rId11"/>
    <p:sldId id="264" r:id="rId12"/>
    <p:sldId id="265" r:id="rId13"/>
    <p:sldId id="266" r:id="rId14"/>
    <p:sldId id="267" r:id="rId15"/>
    <p:sldId id="268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DAD6504-0CEB-4128-88A5-D32D62DC778A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37A81D7-2243-41A7-88CA-0041643CDE0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6504-0CEB-4128-88A5-D32D62DC778A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81D7-2243-41A7-88CA-0041643CDE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6504-0CEB-4128-88A5-D32D62DC778A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81D7-2243-41A7-88CA-0041643CDE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DAD6504-0CEB-4128-88A5-D32D62DC778A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37A81D7-2243-41A7-88CA-0041643CDE0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DAD6504-0CEB-4128-88A5-D32D62DC778A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37A81D7-2243-41A7-88CA-0041643CDE0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6504-0CEB-4128-88A5-D32D62DC778A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81D7-2243-41A7-88CA-0041643CDE0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6504-0CEB-4128-88A5-D32D62DC778A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81D7-2243-41A7-88CA-0041643CDE0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DAD6504-0CEB-4128-88A5-D32D62DC778A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37A81D7-2243-41A7-88CA-0041643CDE0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6504-0CEB-4128-88A5-D32D62DC778A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A81D7-2243-41A7-88CA-0041643CDE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DAD6504-0CEB-4128-88A5-D32D62DC778A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37A81D7-2243-41A7-88CA-0041643CDE0D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DAD6504-0CEB-4128-88A5-D32D62DC778A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37A81D7-2243-41A7-88CA-0041643CDE0D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DAD6504-0CEB-4128-88A5-D32D62DC778A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37A81D7-2243-41A7-88CA-0041643CDE0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3140968"/>
            <a:ext cx="7128792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«Использование данных анализов молока лаборатории селекционного контроля качества в зоотехнической и племенной работе Томской области»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4664"/>
            <a:ext cx="441960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448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сопроводительной документации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2132856"/>
            <a:ext cx="7467600" cy="4873752"/>
          </a:xfrm>
        </p:spPr>
        <p:txBody>
          <a:bodyPr>
            <a:normAutofit/>
          </a:bodyPr>
          <a:lstStyle/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каждую партию проб Заказчик оформляет сопроводительный документ в 2 (Двух) идентичных экземплярах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передаче проб Заказчик передаёт лаборатории оформленный и подписанный сопроводительный документ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 при принятии проб и документов от Заказчика:</a:t>
            </a:r>
          </a:p>
          <a:p>
            <a:pPr marL="0" indent="0" algn="just">
              <a:buNone/>
            </a:pPr>
            <a:r>
              <a:rPr lang="ru-RU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-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проставляет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отметку на сопроводительном документе Заказчика о приёме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проб;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1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фиксирует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проб в Журнале учёта поступивших проб и полученных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анализов.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103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4676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для анализа проб молока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ОГБУ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«Томская облветлаборатория» располагает новейшим анализатором молока «Foss Analytica»,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предназначен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анализа сырого молока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быстрый, надежный и точный анализ сырого молока с широким спектром таких новых возможностей, как профилирование здорового молока жир, белок (общий и чистый), твердые вещества (общие и нежировые), лактоза, мочевина, значение pH, кетоз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645024"/>
            <a:ext cx="4411836" cy="2988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6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467600" cy="490066"/>
          </a:xfrm>
        </p:spPr>
        <p:txBody>
          <a:bodyPr/>
          <a:lstStyle/>
          <a:p>
            <a:pPr algn="ctr"/>
            <a:r>
              <a:rPr lang="ru-RU" sz="2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 для анализа проб молока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Высокопроизводительный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анализатор,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удовлетворить потребности в быстрых и надежных результатах для улучшения породы стада молочного скота.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замеры свежего или консервированного молока с целью общего подсчета количества соматических клеток с помощью метода проточной цитометрии для распознавания ДНК в клетках. 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Прибор настроен на следующие показатели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жир,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белок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(общий, чистый),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лактоза, 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мочевина, значение </a:t>
            </a:r>
            <a:r>
              <a:rPr lang="en-US" sz="1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pH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кетоз, соматические клетки, 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</a:rPr>
              <a:t>СОМО (сухой обезж. молочн. остаток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).</a:t>
            </a:r>
          </a:p>
          <a:p>
            <a:pPr algn="just"/>
            <a: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Прибор позволяет проводить дополнительные исследования на</a:t>
            </a:r>
            <a:r>
              <a:rPr lang="en-US" sz="1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: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</a:rPr>
              <a:t> сухие вещества, 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профиль 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</a:rPr>
              <a:t>жирных кислот, 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свободные 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</a:rPr>
              <a:t>жирные кислоты, лимонную кислоту, 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понижение 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Times New Roman"/>
              </a:rPr>
              <a:t>точки 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замерзания, казеин. </a:t>
            </a:r>
          </a:p>
          <a:p>
            <a:pPr algn="just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90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сдачи проб молока в лабораторию селекционного контроля качества молока необходимо: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Заключить договор оказания услуг  с ОГБУ «Томская облветлаборатория» на проведение  лабораторных исследований проб молока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Получить возвратную тару (стаканчики для отбора проб, транспортировочные штативы), и консервант в ОГБУ «Томская облветлаборатория», по предварительному договору (звонку, письму) с указанием количества стаканчиков. 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</a:rPr>
              <a:t>Бланки сопроводительных документов,  инструкцию и памятку по отбору и доставке проб молока, можно получить в ОГБУ «Томская облветлаборатория», РИСЦ. </a:t>
            </a:r>
            <a:endParaRPr lang="ru-RU" sz="1600" dirty="0" smtClean="0">
              <a:latin typeface="Times New Roman"/>
              <a:ea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По окончании лабораторных исследований ЗАКАЗЧИКУ выдаются результаты исследования на бумажном  носителе и по желанию  в электронном виде. 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Транспортировка проб молока в лабораторию селекционного контроля осуществляется ЗАКАЗЧИКОМ согласно утвержденному графику поставки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ЗАКАЗЧИК несет полную ответственность за сохранность материалов (стаканчиков и транспортировочных штативов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Пробы доставляются в ОГБУ «Томская облветлаборатория» не позднее 11.00 в соответствии с графиком доставки проб.</a:t>
            </a:r>
          </a:p>
        </p:txBody>
      </p:sp>
    </p:spTree>
    <p:extLst>
      <p:ext uri="{BB962C8B-B14F-4D97-AF65-F5344CB8AC3E}">
        <p14:creationId xmlns:p14="http://schemas.microsoft.com/office/powerpoint/2010/main" val="426207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Функциональное назначение лаборатории: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11560" y="2276872"/>
            <a:ext cx="7467600" cy="4873752"/>
          </a:xfrm>
        </p:spPr>
        <p:txBody>
          <a:bodyPr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абораторные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биологического материала (молока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производимого молока на соответствие государственным стандартам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композиционной и гигиенической ценности молока.</a:t>
            </a:r>
          </a:p>
        </p:txBody>
      </p:sp>
    </p:spTree>
    <p:extLst>
      <p:ext uri="{BB962C8B-B14F-4D97-AF65-F5344CB8AC3E}">
        <p14:creationId xmlns:p14="http://schemas.microsoft.com/office/powerpoint/2010/main" val="86653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7467600" cy="49006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исследований могут быть использованы для: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484784"/>
            <a:ext cx="7571184" cy="4824536"/>
          </a:xfrm>
        </p:spPr>
        <p:txBody>
          <a:bodyPr/>
          <a:lstStyle/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производимого молока, выявления отклонений от нормы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племенной ценности животных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продуктивности и племенных качеств животных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потомства быков-производителей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объективной информации о состоянии организма животных на основании проведенных исследований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прогноза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расстройства здоровья животных или течения заболеваний, в т.ч. для раннего предупреждения маститов;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созданию программ полноценного кормления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разведению животных, ведению племенных книг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профилактических рекомендаций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записей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государственные племенные книги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племенных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свидетельств.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33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4676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Разделение ответственности между заказчиком и лабораторией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30245862"/>
              </p:ext>
            </p:extLst>
          </p:nvPr>
        </p:nvGraphicFramePr>
        <p:xfrm>
          <a:off x="457200" y="1600200"/>
          <a:ext cx="7467600" cy="39319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733800"/>
                <a:gridCol w="3733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Заказчик занимается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отбором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проб молока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b="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подготовкой сопроводительных документов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b="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получением результатов анализов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внесением результатов в электронную базу «СЕЛЭКС-молочный скот»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обеспечением сохранности результатов анализов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восстановлением утраченных анализов.   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endParaRPr lang="ru-RU" dirty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Лаборатория занимается: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приёмкой проб</a:t>
                      </a:r>
                      <a:r>
                        <a:rPr lang="en-US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b="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отражением приёмки проб в сопроводительных документах и журналах учёта</a:t>
                      </a:r>
                      <a:r>
                        <a:rPr lang="en-US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  <a:r>
                        <a:rPr lang="ru-RU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выдачей результатов анализов,</a:t>
                      </a:r>
                    </a:p>
                    <a:p>
                      <a:pPr marL="285750" indent="-285750" algn="just">
                        <a:buFontTx/>
                        <a:buChar char="-"/>
                      </a:pPr>
                      <a:r>
                        <a:rPr lang="ru-RU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восстановлением утраченных анализов по запросу Заказчика.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3526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332656"/>
            <a:ext cx="7467600" cy="55218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за внимание!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Надеемся на тесное сотрудничество!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71423"/>
            <a:ext cx="7344816" cy="3525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481556"/>
              </p:ext>
            </p:extLst>
          </p:nvPr>
        </p:nvGraphicFramePr>
        <p:xfrm>
          <a:off x="1475656" y="4941168"/>
          <a:ext cx="6096000" cy="14325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ОГБУ «Томская облветлаборатория» </a:t>
                      </a:r>
                    </a:p>
                    <a:p>
                      <a:pPr algn="just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</a:t>
                      </a:r>
                      <a:r>
                        <a:rPr lang="en-US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Томск, ул. Розы Люксембург, 29</a:t>
                      </a:r>
                      <a:endParaRPr lang="en-US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тел. </a:t>
                      </a:r>
                      <a:r>
                        <a:rPr lang="ru-RU" sz="13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(3822) 900-313</a:t>
                      </a:r>
                    </a:p>
                    <a:p>
                      <a:pPr algn="just"/>
                      <a:r>
                        <a:rPr lang="en-US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e-mail: </a:t>
                      </a:r>
                      <a:r>
                        <a:rPr lang="en-US" sz="13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lab@lab.gsvt.tomsk.ru</a:t>
                      </a:r>
                      <a:endParaRPr lang="ru-RU" sz="13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ОГБУ «Аграрный центр томской области»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адрес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 Томск, ул. Пушкина, 16/1</a:t>
                      </a:r>
                      <a:endParaRPr kumimoji="0" lang="en-US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тел. (3822) 651-319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e-mail: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agrocentertomsk@yandex.ru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0364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деятельности </a:t>
            </a:r>
            <a:r>
              <a:rPr lang="ru-RU" sz="2800" b="1" cap="none" dirty="0">
                <a:solidFill>
                  <a:prstClr val="black"/>
                </a:solidFill>
                <a:latin typeface="Times New Roman"/>
                <a:ea typeface="Times New Roman"/>
                <a:cs typeface="+mn-cs"/>
              </a:rPr>
              <a:t>ОГБУ «Томская облветлаборатория»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1772816"/>
            <a:ext cx="7467600" cy="4873752"/>
          </a:xfrm>
        </p:spPr>
        <p:txBody>
          <a:bodyPr/>
          <a:lstStyle/>
          <a:p>
            <a:pPr algn="just"/>
            <a:endParaRPr lang="ru-RU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Контроль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качественного состава молока для оценки племенной ценности животных, улучшения композиционной и гигиенической ценности молока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pPr algn="just"/>
            <a:endParaRPr lang="ru-RU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измерений имеют метрологическую аттестацию в установленном законодательством порядке.</a:t>
            </a:r>
          </a:p>
        </p:txBody>
      </p:sp>
    </p:spTree>
    <p:extLst>
      <p:ext uri="{BB962C8B-B14F-4D97-AF65-F5344CB8AC3E}">
        <p14:creationId xmlns:p14="http://schemas.microsoft.com/office/powerpoint/2010/main" val="147884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своей деятельности лаборатория взаимодействует с: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1844824"/>
            <a:ext cx="7467600" cy="4873752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Управлением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ветеринарии Томской области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Департаментом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социально-экономическому развитию села, представляющему государственную племенную службу Томской области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Областным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государственным бюджетным учреждением «Аграрный центр Томской области», являющимся Региональным информационно-селекционным центром Томской области (далее – «РИСЦ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»);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Племенными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заводами и репродукторами, а также товарными хозяйствами по разведению крупного рогатого скота молочных пород, являющимися потребителями услуг по анализу проб молока коров.</a:t>
            </a:r>
          </a:p>
        </p:txBody>
      </p:sp>
    </p:spTree>
    <p:extLst>
      <p:ext uri="{BB962C8B-B14F-4D97-AF65-F5344CB8AC3E}">
        <p14:creationId xmlns:p14="http://schemas.microsoft.com/office/powerpoint/2010/main" val="2319431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cap="none" dirty="0">
                <a:solidFill>
                  <a:schemeClr val="tx1"/>
                </a:solidFill>
                <a:latin typeface="Times New Roman"/>
                <a:ea typeface="Times New Roman"/>
                <a:cs typeface="+mn-cs"/>
              </a:rPr>
              <a:t>8 </a:t>
            </a:r>
            <a:r>
              <a:rPr lang="ru-RU" sz="2800" b="1" cap="none" dirty="0" smtClean="0">
                <a:solidFill>
                  <a:schemeClr val="tx1"/>
                </a:solidFill>
                <a:latin typeface="Times New Roman"/>
                <a:ea typeface="Times New Roman"/>
                <a:cs typeface="+mn-cs"/>
              </a:rPr>
              <a:t>основных показателей  по исследованию молока</a:t>
            </a:r>
            <a:r>
              <a:rPr lang="en-US" sz="2800" b="1" cap="none">
                <a:solidFill>
                  <a:schemeClr val="tx1"/>
                </a:solidFill>
                <a:latin typeface="Times New Roman"/>
                <a:ea typeface="Times New Roman"/>
                <a:cs typeface="+mn-cs"/>
              </a:rPr>
              <a:t>: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/>
                <a:ea typeface="Times New Roman"/>
              </a:rPr>
              <a:t>1)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жир,</a:t>
            </a:r>
            <a:endParaRPr lang="en-US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/>
                <a:ea typeface="Times New Roman"/>
              </a:rPr>
              <a:t>2)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белок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(общий и чистый), </a:t>
            </a:r>
            <a:endParaRPr lang="en-US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/>
                <a:ea typeface="Times New Roman"/>
              </a:rPr>
              <a:t>3)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СОМО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(сухой обезжиренный молочный остаток), </a:t>
            </a:r>
            <a:r>
              <a:rPr lang="en-US" dirty="0" smtClean="0">
                <a:solidFill>
                  <a:prstClr val="black"/>
                </a:solidFill>
                <a:latin typeface="Times New Roman"/>
                <a:ea typeface="Times New Roman"/>
              </a:rPr>
              <a:t>4)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лактоза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, </a:t>
            </a:r>
            <a:endParaRPr lang="en-US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5</a:t>
            </a:r>
            <a:r>
              <a:rPr lang="en-US" dirty="0" smtClean="0">
                <a:solidFill>
                  <a:prstClr val="black"/>
                </a:solidFill>
                <a:latin typeface="Times New Roman"/>
                <a:ea typeface="Times New Roman"/>
              </a:rPr>
              <a:t>)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мочевина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, </a:t>
            </a:r>
            <a:endParaRPr lang="en-US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6</a:t>
            </a:r>
            <a:r>
              <a:rPr lang="en-US" dirty="0" smtClean="0">
                <a:solidFill>
                  <a:prstClr val="black"/>
                </a:solidFill>
                <a:latin typeface="Times New Roman"/>
                <a:ea typeface="Times New Roman"/>
              </a:rPr>
              <a:t>)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значение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pH, </a:t>
            </a:r>
            <a:endParaRPr lang="en-US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Times New Roman"/>
                <a:ea typeface="Times New Roman"/>
              </a:rPr>
              <a:t>7</a:t>
            </a:r>
            <a:r>
              <a:rPr lang="en-US" dirty="0" smtClean="0">
                <a:solidFill>
                  <a:prstClr val="black"/>
                </a:solidFill>
                <a:latin typeface="Times New Roman"/>
                <a:ea typeface="Times New Roman"/>
              </a:rPr>
              <a:t>)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кетоз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, </a:t>
            </a:r>
            <a:endParaRPr lang="en-US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en-US" dirty="0" smtClean="0">
                <a:solidFill>
                  <a:prstClr val="black"/>
                </a:solidFill>
                <a:latin typeface="Times New Roman"/>
                <a:ea typeface="Times New Roman"/>
              </a:rPr>
              <a:t>8)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подсчет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соматических клеток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219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67600" cy="71095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отбора проб молока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n-US" dirty="0" smtClean="0">
                <a:latin typeface="Times New Roman"/>
                <a:ea typeface="Times New Roman"/>
              </a:rPr>
              <a:t>  </a:t>
            </a: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Одним 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из факторов, влияющих на результат исследуемого </a:t>
            </a: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молока 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является правильность отбора контрольной пробы молока</a:t>
            </a: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en-US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отбирать 1 раз в месяц 100% всего дойного поголовья, а не партиями, чтобы сравнивать показатели из месяца в месяц одних  и тех же голов.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отбирать среднюю пробу – с утренней и вечерней дойки. Объем пробы молока одного доения устанавливается пропорционально доли этого доения в суточном удое. Общий объем пробы составляет 50 мл. ( по 25 мл. утро и вечер).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отбирается из емкости с помощью технических средств (градуированные пипетки, дозированные шприцы, мерные стаканчики). Перед тем, как перелить пробу из пробоотборника в стаканчик, её необходимо тщательно перемешать. 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каждом флаконе находится консервант, стаканчик с пробой необходимо перевернуть несколько раз (не трясти), чтобы консервант равномерно распределился (таблетка растворилась) и проба не свернулась. 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отбора стаканчик плотно закрывается крышкой (на крышке водостойким маркером наносится номер) и устанавливается в планшет (штатив).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481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467600" cy="5089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Цепочка отбора проб молока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1920406" cy="296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кругленный прямоугольник 4"/>
          <p:cNvSpPr/>
          <p:nvPr/>
        </p:nvSpPr>
        <p:spPr>
          <a:xfrm>
            <a:off x="683568" y="4221088"/>
            <a:ext cx="1497396" cy="876619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marL="0" marR="0" lvl="0" indent="0" algn="ctr" defTabSz="6667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da-DK" sz="15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4221088"/>
            <a:ext cx="158417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Доение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393" y="1052736"/>
            <a:ext cx="1547813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860798" y="4245797"/>
            <a:ext cx="187300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Смешивание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800" y="1044021"/>
            <a:ext cx="3883025" cy="297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868144" y="4245797"/>
            <a:ext cx="187300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527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отбора проб молока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При 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отсутствии консерванта, молоком стаканчик не </a:t>
            </a: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заполняется.</a:t>
            </a:r>
            <a:endParaRPr lang="ru-RU" sz="1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Нельзя 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наливать молоко от одной коровы в несколько стаканчиков, не следует отбирать пробу первых и последних порций молока.</a:t>
            </a:r>
            <a:endParaRPr lang="ru-RU" sz="1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Пробы 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должны быть доставлены в лабораторию в течение 3 дней с момента отбора проб. Температура хранения и транспортировки пробы с консервантом должна быть в диапазоне от ±5С до ±15С. </a:t>
            </a:r>
            <a:endParaRPr lang="ru-RU" sz="1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 </a:t>
            </a:r>
            <a:r>
              <a:rPr lang="ru-RU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нарушении условий отбора, хранения и транспортировки проб результаты исследований будут не корректными.  </a:t>
            </a:r>
            <a:endParaRPr lang="ru-RU" sz="1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704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Транспортировка проб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5472608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349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сопроводительной документации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оформлять сопроводительные документы с обязательным указанием наименования района, хозяйства, номер пробы и дату контрольной дойки.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Порядковый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 стаканчика должен соответствовать порядковому номеру животного согласно описи (начиная с первого и заканчивая последним номером), нумерация проб проводится на крышке стаканчика водостойким маркером (пронумерованные стаканчик выставляются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левой стороны в правую сторону).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пробы сопровождаются сопроводительным документом и описью проб, составленной по форме, датированной и заверенной подписями участников отбора и ответственных лиц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05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287</TotalTime>
  <Words>881</Words>
  <Application>Microsoft Office PowerPoint</Application>
  <PresentationFormat>Экран (4:3)</PresentationFormat>
  <Paragraphs>101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«Использование данных анализов молока лаборатории селекционного контроля качества в зоотехнической и племенной работе Томской области»</vt:lpstr>
      <vt:lpstr>Основные направления деятельности ОГБУ «Томская облветлаборатория» </vt:lpstr>
      <vt:lpstr>В процессе своей деятельности лаборатория взаимодействует с:</vt:lpstr>
      <vt:lpstr>8 основных показателей  по исследованию молока:</vt:lpstr>
      <vt:lpstr>Принципы отбора проб молока</vt:lpstr>
      <vt:lpstr>Цепочка отбора проб молока:</vt:lpstr>
      <vt:lpstr>Принципы отбора проб молока</vt:lpstr>
      <vt:lpstr>Транспортировка проб</vt:lpstr>
      <vt:lpstr>Оформление сопроводительной документации</vt:lpstr>
      <vt:lpstr>Оформление сопроводительной документации</vt:lpstr>
      <vt:lpstr>Оборудование для анализа проб молока</vt:lpstr>
      <vt:lpstr>Оборудование для анализа проб молока</vt:lpstr>
      <vt:lpstr>Для сдачи проб молока в лабораторию селекционного контроля качества молока необходимо:</vt:lpstr>
      <vt:lpstr>Функциональное назначение лаборатории:</vt:lpstr>
      <vt:lpstr>Данные исследований могут быть использованы для:</vt:lpstr>
      <vt:lpstr>Разделение ответственности между заказчиком и лабораторией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 Лобач</dc:creator>
  <cp:lastModifiedBy>Виктория Лобач</cp:lastModifiedBy>
  <cp:revision>50</cp:revision>
  <dcterms:created xsi:type="dcterms:W3CDTF">2018-06-26T07:22:33Z</dcterms:created>
  <dcterms:modified xsi:type="dcterms:W3CDTF">2018-06-27T09:56:34Z</dcterms:modified>
</cp:coreProperties>
</file>